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1" r:id="rId2"/>
    <p:sldId id="258" r:id="rId3"/>
    <p:sldId id="297" r:id="rId4"/>
    <p:sldId id="262" r:id="rId5"/>
    <p:sldId id="282" r:id="rId6"/>
    <p:sldId id="300" r:id="rId7"/>
    <p:sldId id="301" r:id="rId8"/>
    <p:sldId id="302" r:id="rId9"/>
    <p:sldId id="303" r:id="rId10"/>
    <p:sldId id="279"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2E61-1F56-432C-96BD-87B1BC7269FF}" type="datetimeFigureOut">
              <a:rPr lang="en-AU" smtClean="0"/>
              <a:t>4/12/2019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3453-5DB5-48C4-9AEB-9017E24D62FF}" type="slidenum">
              <a:rPr lang="en-AU" smtClean="0"/>
              <a:t>‹#›</a:t>
            </a:fld>
            <a:endParaRPr lang="en-AU"/>
          </a:p>
        </p:txBody>
      </p:sp>
    </p:spTree>
    <p:extLst>
      <p:ext uri="{BB962C8B-B14F-4D97-AF65-F5344CB8AC3E}">
        <p14:creationId xmlns:p14="http://schemas.microsoft.com/office/powerpoint/2010/main" val="193277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4003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2010-Title-Page-Welder-144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8315" y="3573467"/>
            <a:ext cx="8280400" cy="1152525"/>
          </a:xfrm>
        </p:spPr>
        <p:txBody>
          <a:bodyPr/>
          <a:lstStyle>
            <a:lvl1pPr>
              <a:defRPr sz="2400">
                <a:solidFill>
                  <a:schemeClr val="bg1"/>
                </a:solidFill>
              </a:defRPr>
            </a:lvl1pPr>
          </a:lstStyle>
          <a:p>
            <a:r>
              <a:rPr lang="en-US"/>
              <a:t>Click to edit Master title style</a:t>
            </a:r>
            <a:endParaRPr lang="en-AU"/>
          </a:p>
        </p:txBody>
      </p:sp>
      <p:sp>
        <p:nvSpPr>
          <p:cNvPr id="3075" name="Rectangle 3"/>
          <p:cNvSpPr>
            <a:spLocks noGrp="1" noChangeArrowheads="1"/>
          </p:cNvSpPr>
          <p:nvPr>
            <p:ph type="subTitle" idx="1"/>
          </p:nvPr>
        </p:nvSpPr>
        <p:spPr>
          <a:xfrm>
            <a:off x="468313" y="4700588"/>
            <a:ext cx="5543550" cy="889000"/>
          </a:xfrm>
        </p:spPr>
        <p:txBody>
          <a:bodyPr/>
          <a:lstStyle>
            <a:lvl1pPr marL="0" indent="0">
              <a:buFontTx/>
              <a:buNone/>
              <a:defRPr sz="1800">
                <a:solidFill>
                  <a:schemeClr val="accent1"/>
                </a:solidFill>
              </a:defRPr>
            </a:lvl1pPr>
          </a:lstStyle>
          <a:p>
            <a:r>
              <a:rPr lang="en-US"/>
              <a:t>Click to edit Master subtitle style</a:t>
            </a:r>
            <a:endParaRPr lang="en-AU"/>
          </a:p>
        </p:txBody>
      </p:sp>
      <p:sp>
        <p:nvSpPr>
          <p:cNvPr id="5" name="Date Placeholder 4"/>
          <p:cNvSpPr>
            <a:spLocks noGrp="1" noChangeArrowheads="1"/>
          </p:cNvSpPr>
          <p:nvPr>
            <p:ph type="dt" sz="half" idx="10"/>
          </p:nvPr>
        </p:nvSpPr>
        <p:spPr bwMode="auto">
          <a:xfrm>
            <a:off x="468313" y="6308725"/>
            <a:ext cx="1295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900">
                <a:solidFill>
                  <a:schemeClr val="hlink"/>
                </a:solidFill>
                <a:latin typeface="+mn-lt"/>
                <a:cs typeface="Arial" charset="0"/>
              </a:defRPr>
            </a:lvl1pPr>
          </a:lstStyle>
          <a:p>
            <a:pPr fontAlgn="base">
              <a:spcBef>
                <a:spcPct val="0"/>
              </a:spcBef>
              <a:spcAft>
                <a:spcPct val="0"/>
              </a:spcAft>
              <a:defRPr/>
            </a:pPr>
            <a:endParaRPr lang="en-AU">
              <a:solidFill>
                <a:srgbClr val="0099FF"/>
              </a:solidFill>
            </a:endParaRPr>
          </a:p>
        </p:txBody>
      </p:sp>
      <p:sp>
        <p:nvSpPr>
          <p:cNvPr id="6" name="Rectangle 5"/>
          <p:cNvSpPr>
            <a:spLocks noGrp="1" noChangeArrowheads="1"/>
          </p:cNvSpPr>
          <p:nvPr>
            <p:ph type="ftr" sz="quarter" idx="11"/>
          </p:nvPr>
        </p:nvSpPr>
        <p:spPr>
          <a:xfrm>
            <a:off x="1908177" y="6308725"/>
            <a:ext cx="4119563" cy="476250"/>
          </a:xfrm>
        </p:spPr>
        <p:txBody>
          <a:bodyPr/>
          <a:lstStyle>
            <a:lvl1pPr>
              <a:defRPr b="0">
                <a:solidFill>
                  <a:schemeClr val="hlink"/>
                </a:solidFill>
              </a:defRPr>
            </a:lvl1pPr>
          </a:lstStyle>
          <a:p>
            <a:pPr>
              <a:defRPr/>
            </a:pPr>
            <a:endParaRPr lang="en-AU">
              <a:solidFill>
                <a:srgbClr val="0099FF"/>
              </a:solidFill>
            </a:endParaRPr>
          </a:p>
        </p:txBody>
      </p:sp>
    </p:spTree>
    <p:extLst>
      <p:ext uri="{BB962C8B-B14F-4D97-AF65-F5344CB8AC3E}">
        <p14:creationId xmlns:p14="http://schemas.microsoft.com/office/powerpoint/2010/main" val="40821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pPr>
              <a:defRPr/>
            </a:pPr>
            <a:endParaRPr lang="en-US">
              <a:solidFill>
                <a:srgbClr val="B2B2B2"/>
              </a:solidFill>
            </a:endParaRPr>
          </a:p>
        </p:txBody>
      </p:sp>
      <p:sp>
        <p:nvSpPr>
          <p:cNvPr id="5" name="Slide Number Placeholder 4"/>
          <p:cNvSpPr>
            <a:spLocks noGrp="1"/>
          </p:cNvSpPr>
          <p:nvPr>
            <p:ph type="sldNum" sz="quarter" idx="11"/>
          </p:nvPr>
        </p:nvSpPr>
        <p:spPr/>
        <p:txBody>
          <a:bodyPr/>
          <a:lstStyle>
            <a:lvl1pPr>
              <a:defRPr/>
            </a:lvl1pPr>
          </a:lstStyle>
          <a:p>
            <a:pPr>
              <a:defRPr/>
            </a:pPr>
            <a:fld id="{D8CE4134-C9F0-4C47-A7F1-4F4FBB89731D}" type="slidenum">
              <a:rPr lang="en-US" smtClean="0">
                <a:solidFill>
                  <a:srgbClr val="3FC4FF"/>
                </a:solidFill>
              </a:rPr>
              <a:pPr>
                <a:defRPr/>
              </a:pPr>
              <a:t>‹#›</a:t>
            </a:fld>
            <a:endParaRPr lang="en-US">
              <a:solidFill>
                <a:srgbClr val="3FC4FF"/>
              </a:solidFill>
            </a:endParaRPr>
          </a:p>
        </p:txBody>
      </p:sp>
    </p:spTree>
    <p:extLst>
      <p:ext uri="{BB962C8B-B14F-4D97-AF65-F5344CB8AC3E}">
        <p14:creationId xmlns:p14="http://schemas.microsoft.com/office/powerpoint/2010/main" val="1098374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2010-Header-BG-144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2010-Footer-BG-144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5310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68313" y="260354"/>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AU"/>
          </a:p>
        </p:txBody>
      </p:sp>
      <p:sp>
        <p:nvSpPr>
          <p:cNvPr id="1029" name="Rectangle 3"/>
          <p:cNvSpPr>
            <a:spLocks noGrp="1" noChangeArrowheads="1"/>
          </p:cNvSpPr>
          <p:nvPr>
            <p:ph type="body" idx="1"/>
          </p:nvPr>
        </p:nvSpPr>
        <p:spPr bwMode="auto">
          <a:xfrm>
            <a:off x="468313" y="171132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5"/>
          <p:cNvSpPr>
            <a:spLocks noGrp="1" noChangeArrowheads="1"/>
          </p:cNvSpPr>
          <p:nvPr>
            <p:ph type="ftr" sz="quarter" idx="3"/>
          </p:nvPr>
        </p:nvSpPr>
        <p:spPr bwMode="auto">
          <a:xfrm>
            <a:off x="3059113" y="63373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b="1">
                <a:solidFill>
                  <a:schemeClr val="bg2"/>
                </a:solidFill>
                <a:latin typeface="+mn-lt"/>
                <a:cs typeface="Arial" charset="0"/>
              </a:defRPr>
            </a:lvl1pPr>
          </a:lstStyle>
          <a:p>
            <a:pPr fontAlgn="base">
              <a:spcBef>
                <a:spcPct val="0"/>
              </a:spcBef>
              <a:spcAft>
                <a:spcPct val="0"/>
              </a:spcAft>
              <a:defRPr/>
            </a:pPr>
            <a:endParaRPr lang="en-AU">
              <a:solidFill>
                <a:srgbClr val="B2B2B2"/>
              </a:solidFill>
            </a:endParaRPr>
          </a:p>
        </p:txBody>
      </p:sp>
      <p:sp>
        <p:nvSpPr>
          <p:cNvPr id="1030" name="Rectangle 6"/>
          <p:cNvSpPr>
            <a:spLocks noGrp="1" noChangeArrowheads="1"/>
          </p:cNvSpPr>
          <p:nvPr>
            <p:ph type="sldNum" sz="quarter" idx="4"/>
          </p:nvPr>
        </p:nvSpPr>
        <p:spPr bwMode="auto">
          <a:xfrm>
            <a:off x="468313" y="6337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b="1" smtClean="0">
                <a:solidFill>
                  <a:schemeClr val="accent1"/>
                </a:solidFill>
                <a:latin typeface="Calibri" panose="020F0502020204030204" pitchFamily="34" charset="0"/>
              </a:defRPr>
            </a:lvl1pPr>
          </a:lstStyle>
          <a:p>
            <a:pPr fontAlgn="base">
              <a:spcBef>
                <a:spcPct val="0"/>
              </a:spcBef>
              <a:spcAft>
                <a:spcPct val="0"/>
              </a:spcAft>
              <a:defRPr/>
            </a:pPr>
            <a:fld id="{27322080-DC63-44F2-8E6C-8DDD8584AFAC}" type="slidenum">
              <a:rPr lang="en-AU">
                <a:solidFill>
                  <a:srgbClr val="3FC4FF"/>
                </a:solidFill>
              </a:rPr>
              <a:pPr fontAlgn="base">
                <a:spcBef>
                  <a:spcPct val="0"/>
                </a:spcBef>
                <a:spcAft>
                  <a:spcPct val="0"/>
                </a:spcAft>
                <a:defRPr/>
              </a:pPr>
              <a:t>‹#›</a:t>
            </a:fld>
            <a:endParaRPr lang="en-AU">
              <a:solidFill>
                <a:srgbClr val="3FC4FF"/>
              </a:solidFill>
            </a:endParaRPr>
          </a:p>
        </p:txBody>
      </p:sp>
    </p:spTree>
    <p:extLst>
      <p:ext uri="{BB962C8B-B14F-4D97-AF65-F5344CB8AC3E}">
        <p14:creationId xmlns:p14="http://schemas.microsoft.com/office/powerpoint/2010/main" val="328817955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2700" b="1">
          <a:solidFill>
            <a:schemeClr val="tx2"/>
          </a:solidFill>
          <a:latin typeface="+mj-lt"/>
          <a:ea typeface="+mj-ea"/>
          <a:cs typeface="+mj-cs"/>
        </a:defRPr>
      </a:lvl1pPr>
      <a:lvl2pPr algn="l" rtl="0" eaLnBrk="1" fontAlgn="base" hangingPunct="1">
        <a:spcBef>
          <a:spcPct val="0"/>
        </a:spcBef>
        <a:spcAft>
          <a:spcPct val="0"/>
        </a:spcAft>
        <a:defRPr sz="2700" b="1">
          <a:solidFill>
            <a:schemeClr val="tx2"/>
          </a:solidFill>
          <a:latin typeface="Calibri" pitchFamily="34" charset="0"/>
          <a:cs typeface="Arial" charset="0"/>
        </a:defRPr>
      </a:lvl2pPr>
      <a:lvl3pPr algn="l" rtl="0" eaLnBrk="1" fontAlgn="base" hangingPunct="1">
        <a:spcBef>
          <a:spcPct val="0"/>
        </a:spcBef>
        <a:spcAft>
          <a:spcPct val="0"/>
        </a:spcAft>
        <a:defRPr sz="2700" b="1">
          <a:solidFill>
            <a:schemeClr val="tx2"/>
          </a:solidFill>
          <a:latin typeface="Calibri" pitchFamily="34" charset="0"/>
          <a:cs typeface="Arial" charset="0"/>
        </a:defRPr>
      </a:lvl3pPr>
      <a:lvl4pPr algn="l" rtl="0" eaLnBrk="1" fontAlgn="base" hangingPunct="1">
        <a:spcBef>
          <a:spcPct val="0"/>
        </a:spcBef>
        <a:spcAft>
          <a:spcPct val="0"/>
        </a:spcAft>
        <a:defRPr sz="2700" b="1">
          <a:solidFill>
            <a:schemeClr val="tx2"/>
          </a:solidFill>
          <a:latin typeface="Calibri" pitchFamily="34" charset="0"/>
          <a:cs typeface="Arial" charset="0"/>
        </a:defRPr>
      </a:lvl4pPr>
      <a:lvl5pPr algn="l" rtl="0" eaLnBrk="1" fontAlgn="base" hangingPunct="1">
        <a:spcBef>
          <a:spcPct val="0"/>
        </a:spcBef>
        <a:spcAft>
          <a:spcPct val="0"/>
        </a:spcAft>
        <a:defRPr sz="2700" b="1">
          <a:solidFill>
            <a:schemeClr val="tx2"/>
          </a:solidFill>
          <a:latin typeface="Calibri" pitchFamily="34" charset="0"/>
          <a:cs typeface="Arial" charset="0"/>
        </a:defRPr>
      </a:lvl5pPr>
      <a:lvl6pPr marL="342900" algn="l" rtl="0" eaLnBrk="1" fontAlgn="base" hangingPunct="1">
        <a:spcBef>
          <a:spcPct val="0"/>
        </a:spcBef>
        <a:spcAft>
          <a:spcPct val="0"/>
        </a:spcAft>
        <a:defRPr sz="2700" b="1">
          <a:solidFill>
            <a:schemeClr val="tx2"/>
          </a:solidFill>
          <a:latin typeface="Calibri" pitchFamily="34" charset="0"/>
          <a:cs typeface="Arial" charset="0"/>
        </a:defRPr>
      </a:lvl6pPr>
      <a:lvl7pPr marL="685800" algn="l" rtl="0" eaLnBrk="1" fontAlgn="base" hangingPunct="1">
        <a:spcBef>
          <a:spcPct val="0"/>
        </a:spcBef>
        <a:spcAft>
          <a:spcPct val="0"/>
        </a:spcAft>
        <a:defRPr sz="2700" b="1">
          <a:solidFill>
            <a:schemeClr val="tx2"/>
          </a:solidFill>
          <a:latin typeface="Calibri" pitchFamily="34" charset="0"/>
          <a:cs typeface="Arial" charset="0"/>
        </a:defRPr>
      </a:lvl7pPr>
      <a:lvl8pPr marL="1028700" algn="l" rtl="0" eaLnBrk="1" fontAlgn="base" hangingPunct="1">
        <a:spcBef>
          <a:spcPct val="0"/>
        </a:spcBef>
        <a:spcAft>
          <a:spcPct val="0"/>
        </a:spcAft>
        <a:defRPr sz="2700" b="1">
          <a:solidFill>
            <a:schemeClr val="tx2"/>
          </a:solidFill>
          <a:latin typeface="Calibri" pitchFamily="34" charset="0"/>
          <a:cs typeface="Arial" charset="0"/>
        </a:defRPr>
      </a:lvl8pPr>
      <a:lvl9pPr marL="1371600" algn="l" rtl="0" eaLnBrk="1" fontAlgn="base" hangingPunct="1">
        <a:spcBef>
          <a:spcPct val="0"/>
        </a:spcBef>
        <a:spcAft>
          <a:spcPct val="0"/>
        </a:spcAft>
        <a:defRPr sz="2700" b="1">
          <a:solidFill>
            <a:schemeClr val="tx2"/>
          </a:solidFill>
          <a:latin typeface="Calibri" pitchFamily="34" charset="0"/>
          <a:cs typeface="Arial" charset="0"/>
        </a:defRPr>
      </a:lvl9pPr>
    </p:titleStyle>
    <p:bodyStyle>
      <a:lvl1pPr marL="257175" indent="-257175" algn="l" rtl="0" eaLnBrk="1" fontAlgn="base" hangingPunct="1">
        <a:spcBef>
          <a:spcPct val="20000"/>
        </a:spcBef>
        <a:spcAft>
          <a:spcPct val="0"/>
        </a:spcAft>
        <a:buClr>
          <a:schemeClr val="accent1"/>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2100">
          <a:solidFill>
            <a:schemeClr val="tx1"/>
          </a:solidFill>
          <a:latin typeface="+mn-lt"/>
          <a:cs typeface="+mn-cs"/>
        </a:defRPr>
      </a:lvl2pPr>
      <a:lvl3pPr marL="857250" indent="-171450" algn="l" rtl="0" eaLnBrk="1" fontAlgn="base" hangingPunct="1">
        <a:spcBef>
          <a:spcPct val="20000"/>
        </a:spcBef>
        <a:spcAft>
          <a:spcPct val="0"/>
        </a:spcAft>
        <a:buClr>
          <a:schemeClr val="bg2"/>
        </a:buClr>
        <a:buChar char="•"/>
        <a:defRPr sz="1800">
          <a:solidFill>
            <a:schemeClr val="tx1"/>
          </a:solidFill>
          <a:latin typeface="+mn-lt"/>
          <a:cs typeface="+mn-cs"/>
        </a:defRPr>
      </a:lvl3pPr>
      <a:lvl4pPr marL="1200150" indent="-171450" algn="l" rtl="0" eaLnBrk="1" fontAlgn="base" hangingPunct="1">
        <a:spcBef>
          <a:spcPct val="20000"/>
        </a:spcBef>
        <a:spcAft>
          <a:spcPct val="0"/>
        </a:spcAft>
        <a:buClr>
          <a:schemeClr val="bg2"/>
        </a:buClr>
        <a:buChar char="•"/>
        <a:defRPr sz="1500">
          <a:solidFill>
            <a:schemeClr val="tx1"/>
          </a:solidFill>
          <a:latin typeface="+mn-lt"/>
          <a:cs typeface="+mn-cs"/>
        </a:defRPr>
      </a:lvl4pPr>
      <a:lvl5pPr marL="1543050" indent="-171450" algn="l" rtl="0" eaLnBrk="1" fontAlgn="base" hangingPunct="1">
        <a:spcBef>
          <a:spcPct val="20000"/>
        </a:spcBef>
        <a:spcAft>
          <a:spcPct val="0"/>
        </a:spcAft>
        <a:buClr>
          <a:schemeClr val="bg2"/>
        </a:buClr>
        <a:buChar char="•"/>
        <a:defRPr sz="1500">
          <a:solidFill>
            <a:schemeClr val="tx1"/>
          </a:solidFill>
          <a:latin typeface="+mn-lt"/>
          <a:cs typeface="+mn-cs"/>
        </a:defRPr>
      </a:lvl5pPr>
      <a:lvl6pPr marL="1885950" indent="-171450" algn="l" rtl="0" eaLnBrk="1" fontAlgn="base" hangingPunct="1">
        <a:spcBef>
          <a:spcPct val="20000"/>
        </a:spcBef>
        <a:spcAft>
          <a:spcPct val="0"/>
        </a:spcAft>
        <a:buClr>
          <a:schemeClr val="bg2"/>
        </a:buClr>
        <a:buChar char="•"/>
        <a:defRPr sz="1500">
          <a:solidFill>
            <a:schemeClr val="tx1"/>
          </a:solidFill>
          <a:latin typeface="+mn-lt"/>
          <a:cs typeface="+mn-cs"/>
        </a:defRPr>
      </a:lvl6pPr>
      <a:lvl7pPr marL="2228850" indent="-171450" algn="l" rtl="0" eaLnBrk="1" fontAlgn="base" hangingPunct="1">
        <a:spcBef>
          <a:spcPct val="20000"/>
        </a:spcBef>
        <a:spcAft>
          <a:spcPct val="0"/>
        </a:spcAft>
        <a:buClr>
          <a:schemeClr val="bg2"/>
        </a:buClr>
        <a:buChar char="•"/>
        <a:defRPr sz="1500">
          <a:solidFill>
            <a:schemeClr val="tx1"/>
          </a:solidFill>
          <a:latin typeface="+mn-lt"/>
          <a:cs typeface="+mn-cs"/>
        </a:defRPr>
      </a:lvl7pPr>
      <a:lvl8pPr marL="2571750" indent="-171450" algn="l" rtl="0" eaLnBrk="1" fontAlgn="base" hangingPunct="1">
        <a:spcBef>
          <a:spcPct val="20000"/>
        </a:spcBef>
        <a:spcAft>
          <a:spcPct val="0"/>
        </a:spcAft>
        <a:buClr>
          <a:schemeClr val="bg2"/>
        </a:buClr>
        <a:buChar char="•"/>
        <a:defRPr sz="1500">
          <a:solidFill>
            <a:schemeClr val="tx1"/>
          </a:solidFill>
          <a:latin typeface="+mn-lt"/>
          <a:cs typeface="+mn-cs"/>
        </a:defRPr>
      </a:lvl8pPr>
      <a:lvl9pPr marL="2914650" indent="-171450" algn="l" rtl="0" eaLnBrk="1" fontAlgn="base" hangingPunct="1">
        <a:spcBef>
          <a:spcPct val="20000"/>
        </a:spcBef>
        <a:spcAft>
          <a:spcPct val="0"/>
        </a:spcAft>
        <a:buClr>
          <a:schemeClr val="bg2"/>
        </a:buClr>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fif"/><Relationship Id="rId4" Type="http://schemas.openxmlformats.org/officeDocument/2006/relationships/image" Target="../media/image7.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010-Title-Page-Adelaide-People-144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484998" y="3212976"/>
            <a:ext cx="8280400" cy="1152525"/>
          </a:xfrm>
        </p:spPr>
        <p:txBody>
          <a:bodyPr/>
          <a:lstStyle/>
          <a:p>
            <a:r>
              <a:rPr lang="en-AU" dirty="0"/>
              <a:t>SISA Update December 2019</a:t>
            </a:r>
          </a:p>
        </p:txBody>
      </p:sp>
      <p:sp>
        <p:nvSpPr>
          <p:cNvPr id="4100" name="Rectangle 3"/>
          <p:cNvSpPr>
            <a:spLocks noGrp="1" noChangeArrowheads="1"/>
          </p:cNvSpPr>
          <p:nvPr>
            <p:ph type="subTitle" idx="1"/>
          </p:nvPr>
        </p:nvSpPr>
        <p:spPr>
          <a:xfrm>
            <a:off x="484998" y="4312861"/>
            <a:ext cx="8280400" cy="889000"/>
          </a:xfrm>
        </p:spPr>
        <p:txBody>
          <a:bodyPr/>
          <a:lstStyle/>
          <a:p>
            <a:pPr eaLnBrk="1" hangingPunct="1"/>
            <a:r>
              <a:rPr lang="en-AU" dirty="0"/>
              <a:t>Robin Shaw</a:t>
            </a:r>
          </a:p>
          <a:p>
            <a:pPr eaLnBrk="1" hangingPunct="1"/>
            <a:r>
              <a:rPr lang="en-AU" dirty="0"/>
              <a:t>Manager, Self Insurers of SA</a:t>
            </a:r>
          </a:p>
        </p:txBody>
      </p:sp>
      <p:pic>
        <p:nvPicPr>
          <p:cNvPr id="1026" name="Picture 2" descr="FinlaysonsLawyers (NEW)_CMYK">
            <a:extLst>
              <a:ext uri="{FF2B5EF4-FFF2-40B4-BE49-F238E27FC236}">
                <a16:creationId xmlns:a16="http://schemas.microsoft.com/office/drawing/2014/main" id="{27EB98B7-9AC1-4D1F-A96C-46713099F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84" y="5885446"/>
            <a:ext cx="2628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13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SISA news</a:t>
            </a:r>
          </a:p>
        </p:txBody>
      </p:sp>
      <p:sp>
        <p:nvSpPr>
          <p:cNvPr id="3" name="Content Placeholder 2"/>
          <p:cNvSpPr>
            <a:spLocks noGrp="1"/>
          </p:cNvSpPr>
          <p:nvPr>
            <p:ph idx="1"/>
          </p:nvPr>
        </p:nvSpPr>
        <p:spPr>
          <a:xfrm>
            <a:off x="468313" y="1585518"/>
            <a:ext cx="8229600" cy="4899171"/>
          </a:xfrm>
        </p:spPr>
        <p:txBody>
          <a:bodyPr/>
          <a:lstStyle/>
          <a:p>
            <a:r>
              <a:rPr lang="en-AU" sz="3200" dirty="0"/>
              <a:t>Closing the Loop presentations feedback generally positive.</a:t>
            </a:r>
          </a:p>
          <a:p>
            <a:r>
              <a:rPr lang="en-AU" sz="3200" dirty="0"/>
              <a:t>Planning for 2020 event has started.</a:t>
            </a:r>
          </a:p>
          <a:p>
            <a:r>
              <a:rPr lang="en-AU" sz="3200" dirty="0"/>
              <a:t>Looking to include more solid WHS topics.</a:t>
            </a:r>
          </a:p>
          <a:p>
            <a:r>
              <a:rPr lang="en-AU" sz="3200" dirty="0"/>
              <a:t>Upgrade of sponsorship to allow individual </a:t>
            </a:r>
            <a:r>
              <a:rPr lang="en-AU" sz="3200"/>
              <a:t>session sponsors</a:t>
            </a:r>
            <a:r>
              <a:rPr lang="en-AU" sz="3200" dirty="0"/>
              <a:t>.</a:t>
            </a:r>
          </a:p>
          <a:p>
            <a:r>
              <a:rPr lang="en-AU" sz="3200" dirty="0"/>
              <a:t>Xmas drinks 13/12/19 at Wakefield Hotel.</a:t>
            </a:r>
          </a:p>
          <a:p>
            <a:r>
              <a:rPr lang="en-AU" sz="3200" dirty="0"/>
              <a:t>SISA still open to suggestions for further training.</a:t>
            </a:r>
          </a:p>
          <a:p>
            <a:endParaRPr lang="en-AU" sz="3200" dirty="0"/>
          </a:p>
        </p:txBody>
      </p:sp>
    </p:spTree>
    <p:extLst>
      <p:ext uri="{BB962C8B-B14F-4D97-AF65-F5344CB8AC3E}">
        <p14:creationId xmlns:p14="http://schemas.microsoft.com/office/powerpoint/2010/main" val="415873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AU" sz="3200" dirty="0"/>
              <a:t>Questions?</a:t>
            </a:r>
          </a:p>
        </p:txBody>
      </p:sp>
      <p:pic>
        <p:nvPicPr>
          <p:cNvPr id="3" name="Picture 2" descr="A picture containing building, window&#10;&#10;Description automatically generated">
            <a:extLst>
              <a:ext uri="{FF2B5EF4-FFF2-40B4-BE49-F238E27FC236}">
                <a16:creationId xmlns:a16="http://schemas.microsoft.com/office/drawing/2014/main" id="{3B1B0D94-0CA1-4D66-A0FF-D496452D0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29" y="1375795"/>
            <a:ext cx="3020082" cy="2380234"/>
          </a:xfrm>
          <a:prstGeom prst="rect">
            <a:avLst/>
          </a:prstGeom>
        </p:spPr>
      </p:pic>
      <p:pic>
        <p:nvPicPr>
          <p:cNvPr id="5" name="Picture 4" descr="A picture containing text, map, sign&#10;&#10;Description automatically generated">
            <a:extLst>
              <a:ext uri="{FF2B5EF4-FFF2-40B4-BE49-F238E27FC236}">
                <a16:creationId xmlns:a16="http://schemas.microsoft.com/office/drawing/2014/main" id="{6B2342BE-E4D4-4B00-84E8-BC267231CD45}"/>
              </a:ext>
            </a:extLst>
          </p:cNvPr>
          <p:cNvPicPr>
            <a:picLocks noChangeAspect="1"/>
          </p:cNvPicPr>
          <p:nvPr/>
        </p:nvPicPr>
        <p:blipFill rotWithShape="1">
          <a:blip r:embed="rId4">
            <a:extLst>
              <a:ext uri="{28A0092B-C50C-407E-A947-70E740481C1C}">
                <a14:useLocalDpi xmlns:a14="http://schemas.microsoft.com/office/drawing/2010/main" val="0"/>
              </a:ext>
            </a:extLst>
          </a:blip>
          <a:srcRect l="3354" t="1988" r="2743" b="2826"/>
          <a:stretch/>
        </p:blipFill>
        <p:spPr>
          <a:xfrm>
            <a:off x="3909269" y="1813536"/>
            <a:ext cx="5167619" cy="3841316"/>
          </a:xfrm>
          <a:prstGeom prst="rect">
            <a:avLst/>
          </a:prstGeom>
        </p:spPr>
      </p:pic>
      <p:pic>
        <p:nvPicPr>
          <p:cNvPr id="9" name="Picture 8" descr="A close up of a sign&#10;&#10;Description automatically generated">
            <a:extLst>
              <a:ext uri="{FF2B5EF4-FFF2-40B4-BE49-F238E27FC236}">
                <a16:creationId xmlns:a16="http://schemas.microsoft.com/office/drawing/2014/main" id="{B7C98BA6-1309-4101-902B-0F63389172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57" y="3934845"/>
            <a:ext cx="3663892" cy="2824250"/>
          </a:xfrm>
          <a:prstGeom prst="rect">
            <a:avLst/>
          </a:prstGeom>
        </p:spPr>
      </p:pic>
    </p:spTree>
    <p:extLst>
      <p:ext uri="{BB962C8B-B14F-4D97-AF65-F5344CB8AC3E}">
        <p14:creationId xmlns:p14="http://schemas.microsoft.com/office/powerpoint/2010/main" val="351207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Overall situation</a:t>
            </a:r>
          </a:p>
        </p:txBody>
      </p:sp>
      <p:sp>
        <p:nvSpPr>
          <p:cNvPr id="3" name="Content Placeholder 2"/>
          <p:cNvSpPr>
            <a:spLocks noGrp="1"/>
          </p:cNvSpPr>
          <p:nvPr>
            <p:ph idx="1"/>
          </p:nvPr>
        </p:nvSpPr>
        <p:spPr>
          <a:xfrm>
            <a:off x="468313" y="1585519"/>
            <a:ext cx="8229600" cy="5012127"/>
          </a:xfrm>
        </p:spPr>
        <p:txBody>
          <a:bodyPr/>
          <a:lstStyle/>
          <a:p>
            <a:r>
              <a:rPr lang="en-AU" sz="2800" dirty="0"/>
              <a:t>Remains very quiet at Govt level</a:t>
            </a:r>
          </a:p>
          <a:p>
            <a:r>
              <a:rPr lang="en-AU" sz="2800" dirty="0"/>
              <a:t>SISA is seeking the Government’s position on the </a:t>
            </a:r>
            <a:r>
              <a:rPr lang="en-AU" sz="2800" i="1" dirty="0"/>
              <a:t>Automated External Defibrillators (Public Access) Bill 2019</a:t>
            </a:r>
            <a:r>
              <a:rPr lang="en-AU" sz="2800" dirty="0"/>
              <a:t> tabled by Hon F. </a:t>
            </a:r>
            <a:r>
              <a:rPr lang="en-AU" sz="2800" dirty="0" err="1"/>
              <a:t>Pangallo</a:t>
            </a:r>
            <a:r>
              <a:rPr lang="en-AU" sz="2800" dirty="0"/>
              <a:t> in October.</a:t>
            </a:r>
          </a:p>
          <a:p>
            <a:r>
              <a:rPr lang="en-AU" sz="2800" dirty="0"/>
              <a:t>Would have particular cost impacts on aged care, local govt, hospitals but may also affect many other classes – definitions are not very precise (as usual).</a:t>
            </a:r>
          </a:p>
          <a:p>
            <a:r>
              <a:rPr lang="en-AU" sz="2800" dirty="0"/>
              <a:t>We won’t determine our position until we know the Government’s view.</a:t>
            </a:r>
          </a:p>
          <a:p>
            <a:r>
              <a:rPr lang="en-AU" sz="2800" dirty="0"/>
              <a:t>Will take months to work its way through the LC.</a:t>
            </a:r>
          </a:p>
          <a:p>
            <a:endParaRPr lang="en-AU" sz="3200" dirty="0"/>
          </a:p>
        </p:txBody>
      </p:sp>
    </p:spTree>
    <p:extLst>
      <p:ext uri="{BB962C8B-B14F-4D97-AF65-F5344CB8AC3E}">
        <p14:creationId xmlns:p14="http://schemas.microsoft.com/office/powerpoint/2010/main" val="51879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Proposed changes to Workplace Exposure Standards</a:t>
            </a:r>
          </a:p>
        </p:txBody>
      </p:sp>
      <p:sp>
        <p:nvSpPr>
          <p:cNvPr id="3" name="Content Placeholder 2"/>
          <p:cNvSpPr>
            <a:spLocks noGrp="1"/>
          </p:cNvSpPr>
          <p:nvPr>
            <p:ph idx="1"/>
          </p:nvPr>
        </p:nvSpPr>
        <p:spPr>
          <a:xfrm>
            <a:off x="468313" y="1585519"/>
            <a:ext cx="8229600" cy="4832059"/>
          </a:xfrm>
        </p:spPr>
        <p:txBody>
          <a:bodyPr/>
          <a:lstStyle/>
          <a:p>
            <a:r>
              <a:rPr lang="en-AU" sz="2800" dirty="0"/>
              <a:t>Were agreed to by a majority of WHS Ministers.</a:t>
            </a:r>
          </a:p>
          <a:p>
            <a:r>
              <a:rPr lang="en-AU" sz="2800" dirty="0"/>
              <a:t>SA did not agree, so changes in SA unlikely.</a:t>
            </a:r>
          </a:p>
          <a:p>
            <a:r>
              <a:rPr lang="en-AU" sz="2800" dirty="0"/>
              <a:t>Awaiting further info from SWSA on the SA position.</a:t>
            </a:r>
          </a:p>
          <a:p>
            <a:r>
              <a:rPr lang="en-AU" sz="2800" dirty="0"/>
              <a:t>Would change WES to Workplace Exposure Limits &amp; take other steps to emphasise that limits are mandated rather than optional.</a:t>
            </a:r>
          </a:p>
          <a:p>
            <a:r>
              <a:rPr lang="en-AU" sz="2800" dirty="0"/>
              <a:t>Would also streamline process of updating.</a:t>
            </a:r>
          </a:p>
          <a:p>
            <a:r>
              <a:rPr lang="en-AU" sz="2800" dirty="0"/>
              <a:t>SWA likely to reach a position in 2020 as to whether diesel emissions should be included – NSW already moving to do so.</a:t>
            </a:r>
          </a:p>
        </p:txBody>
      </p:sp>
    </p:spTree>
    <p:extLst>
      <p:ext uri="{BB962C8B-B14F-4D97-AF65-F5344CB8AC3E}">
        <p14:creationId xmlns:p14="http://schemas.microsoft.com/office/powerpoint/2010/main" val="224139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err="1"/>
              <a:t>Preedy</a:t>
            </a:r>
            <a:r>
              <a:rPr lang="en-AU" sz="3200" dirty="0"/>
              <a:t> case</a:t>
            </a:r>
          </a:p>
        </p:txBody>
      </p:sp>
      <p:sp>
        <p:nvSpPr>
          <p:cNvPr id="3" name="Content Placeholder 2"/>
          <p:cNvSpPr>
            <a:spLocks noGrp="1"/>
          </p:cNvSpPr>
          <p:nvPr>
            <p:ph idx="1"/>
          </p:nvPr>
        </p:nvSpPr>
        <p:spPr>
          <a:xfrm>
            <a:off x="468313" y="1383692"/>
            <a:ext cx="8229600" cy="5117776"/>
          </a:xfrm>
        </p:spPr>
        <p:txBody>
          <a:bodyPr/>
          <a:lstStyle/>
          <a:p>
            <a:r>
              <a:rPr lang="en-US" sz="2800" i="1" dirty="0" err="1"/>
              <a:t>Preedy</a:t>
            </a:r>
            <a:r>
              <a:rPr lang="en-US" sz="2800" i="1" dirty="0"/>
              <a:t> v Return to Work Corporation of South Australia [2019] SAET 228 </a:t>
            </a:r>
            <a:r>
              <a:rPr lang="en-US" sz="2800" dirty="0"/>
              <a:t>– rehearing of case remitted by SASCFC. Impairments to be combined and worker is seriously injured.</a:t>
            </a:r>
          </a:p>
          <a:p>
            <a:r>
              <a:rPr lang="en-US" sz="2800" dirty="0"/>
              <a:t>SASFC did not address some issues as identified in SAET 228 – possible that RTWSA will lodge further appeals with a view to returning to SASFC.</a:t>
            </a:r>
          </a:p>
          <a:p>
            <a:r>
              <a:rPr lang="en-US" sz="2800" dirty="0"/>
              <a:t>Some concern over liability impact for the scheme – a number of cases have been awaiting </a:t>
            </a:r>
            <a:r>
              <a:rPr lang="en-US" sz="2800" i="1" dirty="0" err="1"/>
              <a:t>Preedy</a:t>
            </a:r>
            <a:r>
              <a:rPr lang="en-US" sz="2800" dirty="0"/>
              <a:t>.</a:t>
            </a:r>
          </a:p>
          <a:p>
            <a:r>
              <a:rPr lang="en-US" sz="2800" dirty="0"/>
              <a:t>SISA advises members to review relevant claims including those settled by deed or consent orders</a:t>
            </a:r>
            <a:endParaRPr lang="en-AU" sz="2800" dirty="0"/>
          </a:p>
        </p:txBody>
      </p:sp>
    </p:spTree>
    <p:extLst>
      <p:ext uri="{BB962C8B-B14F-4D97-AF65-F5344CB8AC3E}">
        <p14:creationId xmlns:p14="http://schemas.microsoft.com/office/powerpoint/2010/main" val="347638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Implications of </a:t>
            </a:r>
            <a:r>
              <a:rPr lang="en-AU" sz="3200" dirty="0" err="1"/>
              <a:t>Preedy</a:t>
            </a:r>
            <a:endParaRPr lang="en-AU" sz="3200" dirty="0"/>
          </a:p>
        </p:txBody>
      </p:sp>
      <p:sp>
        <p:nvSpPr>
          <p:cNvPr id="3" name="Content Placeholder 2"/>
          <p:cNvSpPr>
            <a:spLocks noGrp="1"/>
          </p:cNvSpPr>
          <p:nvPr>
            <p:ph idx="1"/>
          </p:nvPr>
        </p:nvSpPr>
        <p:spPr>
          <a:xfrm>
            <a:off x="468313" y="1400961"/>
            <a:ext cx="8229600" cy="4790580"/>
          </a:xfrm>
        </p:spPr>
        <p:txBody>
          <a:bodyPr/>
          <a:lstStyle/>
          <a:p>
            <a:r>
              <a:rPr lang="en-AU" sz="2800" dirty="0"/>
              <a:t>If the current position stands, some claimants who settled without impairments being combined may seek further reviews with the aim of obtaining SI status or additional lump sums – no idea how many of these there may be.</a:t>
            </a:r>
          </a:p>
          <a:p>
            <a:r>
              <a:rPr lang="en-AU" sz="2800" dirty="0"/>
              <a:t>If a worker succeeds in getting SI status, economic loss lumps become recoverable or subject to offset against backpay etc. Older workers might not try.</a:t>
            </a:r>
          </a:p>
          <a:p>
            <a:r>
              <a:rPr lang="en-AU" sz="2800" dirty="0"/>
              <a:t>Deeds and consent orders would need review – do they remain effective or are they voided by </a:t>
            </a:r>
            <a:r>
              <a:rPr lang="en-AU" sz="2800" dirty="0" err="1"/>
              <a:t>Preedy</a:t>
            </a:r>
            <a:r>
              <a:rPr lang="en-AU" sz="2800" dirty="0"/>
              <a:t>?</a:t>
            </a:r>
          </a:p>
          <a:p>
            <a:r>
              <a:rPr lang="en-AU" sz="2800" dirty="0"/>
              <a:t>Suggest consulting lawyers &amp; actuaries.</a:t>
            </a:r>
          </a:p>
        </p:txBody>
      </p:sp>
    </p:spTree>
    <p:extLst>
      <p:ext uri="{BB962C8B-B14F-4D97-AF65-F5344CB8AC3E}">
        <p14:creationId xmlns:p14="http://schemas.microsoft.com/office/powerpoint/2010/main" val="290185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F5F7-240D-49E4-B2A1-ECB8E21460B4}"/>
              </a:ext>
            </a:extLst>
          </p:cNvPr>
          <p:cNvSpPr>
            <a:spLocks noGrp="1"/>
          </p:cNvSpPr>
          <p:nvPr>
            <p:ph type="title"/>
          </p:nvPr>
        </p:nvSpPr>
        <p:spPr/>
        <p:txBody>
          <a:bodyPr/>
          <a:lstStyle/>
          <a:p>
            <a:r>
              <a:rPr lang="en-US" sz="3200" dirty="0"/>
              <a:t>SAET proposals for revised case management</a:t>
            </a:r>
            <a:endParaRPr lang="en-AU" sz="3200" dirty="0"/>
          </a:p>
        </p:txBody>
      </p:sp>
      <p:sp>
        <p:nvSpPr>
          <p:cNvPr id="3" name="Content Placeholder 2">
            <a:extLst>
              <a:ext uri="{FF2B5EF4-FFF2-40B4-BE49-F238E27FC236}">
                <a16:creationId xmlns:a16="http://schemas.microsoft.com/office/drawing/2014/main" id="{DE931203-D44F-477E-9DEC-8CD2798311CB}"/>
              </a:ext>
            </a:extLst>
          </p:cNvPr>
          <p:cNvSpPr>
            <a:spLocks noGrp="1"/>
          </p:cNvSpPr>
          <p:nvPr>
            <p:ph idx="1"/>
          </p:nvPr>
        </p:nvSpPr>
        <p:spPr>
          <a:xfrm>
            <a:off x="457200" y="1342214"/>
            <a:ext cx="8229600" cy="4525963"/>
          </a:xfrm>
        </p:spPr>
        <p:txBody>
          <a:bodyPr/>
          <a:lstStyle/>
          <a:p>
            <a:r>
              <a:rPr lang="en-US" sz="2800" dirty="0"/>
              <a:t>Proposes a two-stream model aimed at improving the efficiency of dispute management and compliance with SAET orders.</a:t>
            </a:r>
          </a:p>
          <a:p>
            <a:r>
              <a:rPr lang="en-AU" sz="2800" dirty="0"/>
              <a:t>SISA feedback was guarded approval. No sound reason to object but hard to tell how it will work in practice.</a:t>
            </a:r>
          </a:p>
          <a:p>
            <a:r>
              <a:rPr lang="en-AU" sz="2800" dirty="0"/>
              <a:t>In theory anything that reduces the number of adjournments and improves diligence of parties is good.</a:t>
            </a:r>
          </a:p>
          <a:p>
            <a:r>
              <a:rPr lang="en-AU" sz="2800" dirty="0"/>
              <a:t>Feedback has been acknowledged but no advice yet as to whether the proposals will be implemented.</a:t>
            </a:r>
          </a:p>
        </p:txBody>
      </p:sp>
    </p:spTree>
    <p:extLst>
      <p:ext uri="{BB962C8B-B14F-4D97-AF65-F5344CB8AC3E}">
        <p14:creationId xmlns:p14="http://schemas.microsoft.com/office/powerpoint/2010/main" val="240783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22E1-A362-44B2-B9DF-EB2CFB3134BD}"/>
              </a:ext>
            </a:extLst>
          </p:cNvPr>
          <p:cNvSpPr>
            <a:spLocks noGrp="1"/>
          </p:cNvSpPr>
          <p:nvPr>
            <p:ph type="title"/>
          </p:nvPr>
        </p:nvSpPr>
        <p:spPr/>
        <p:txBody>
          <a:bodyPr/>
          <a:lstStyle/>
          <a:p>
            <a:r>
              <a:rPr lang="en-AU" sz="3200" dirty="0"/>
              <a:t>Recent SAET cases</a:t>
            </a:r>
          </a:p>
        </p:txBody>
      </p:sp>
      <p:sp>
        <p:nvSpPr>
          <p:cNvPr id="3" name="Content Placeholder 2">
            <a:extLst>
              <a:ext uri="{FF2B5EF4-FFF2-40B4-BE49-F238E27FC236}">
                <a16:creationId xmlns:a16="http://schemas.microsoft.com/office/drawing/2014/main" id="{F0582F89-2B8F-4608-BCFC-E70F86AFD67C}"/>
              </a:ext>
            </a:extLst>
          </p:cNvPr>
          <p:cNvSpPr>
            <a:spLocks noGrp="1"/>
          </p:cNvSpPr>
          <p:nvPr>
            <p:ph idx="1"/>
          </p:nvPr>
        </p:nvSpPr>
        <p:spPr>
          <a:xfrm>
            <a:off x="468313" y="1526771"/>
            <a:ext cx="8229600" cy="4525963"/>
          </a:xfrm>
        </p:spPr>
        <p:txBody>
          <a:bodyPr/>
          <a:lstStyle/>
          <a:p>
            <a:r>
              <a:rPr lang="en-US" i="1" dirty="0"/>
              <a:t>Firkins v Return to Work SA &amp; BAE Systems Australia </a:t>
            </a:r>
            <a:r>
              <a:rPr lang="en-US" dirty="0"/>
              <a:t>[2019] SAET 231 – worker injured while living &amp; working overseas. Held to be a worker under the Act.</a:t>
            </a:r>
          </a:p>
          <a:p>
            <a:r>
              <a:rPr lang="en-US" i="1" dirty="0"/>
              <a:t>Walker v Return to Work SA </a:t>
            </a:r>
            <a:r>
              <a:rPr lang="en-US" dirty="0"/>
              <a:t>[2019] SAET 201 – held that impairments of mastication and deglutition are not related to a psychiatric impairment.</a:t>
            </a:r>
          </a:p>
          <a:p>
            <a:r>
              <a:rPr lang="en-US" i="1" dirty="0"/>
              <a:t>McGee v Local Government Association Workers Compensation Scheme</a:t>
            </a:r>
            <a:r>
              <a:rPr lang="en-US" dirty="0"/>
              <a:t> [2019] SAET 207 – ongoing matter relating to s.18 obligations of members of a group of Sis</a:t>
            </a:r>
          </a:p>
          <a:p>
            <a:r>
              <a:rPr lang="en-US" i="1" dirty="0"/>
              <a:t>Breen v Return to Work Corporation of South Australia </a:t>
            </a:r>
            <a:r>
              <a:rPr lang="en-US" dirty="0"/>
              <a:t>[2019] SAET 208 – worker sought hearing aids from scheme while also receiving them from the </a:t>
            </a:r>
            <a:r>
              <a:rPr lang="en-US" dirty="0" err="1"/>
              <a:t>Cth</a:t>
            </a:r>
            <a:r>
              <a:rPr lang="en-US" dirty="0"/>
              <a:t> – rejection upheld</a:t>
            </a:r>
          </a:p>
        </p:txBody>
      </p:sp>
    </p:spTree>
    <p:extLst>
      <p:ext uri="{BB962C8B-B14F-4D97-AF65-F5344CB8AC3E}">
        <p14:creationId xmlns:p14="http://schemas.microsoft.com/office/powerpoint/2010/main" val="364468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5C98-B438-4C0D-A805-47678BD9B630}"/>
              </a:ext>
            </a:extLst>
          </p:cNvPr>
          <p:cNvSpPr>
            <a:spLocks noGrp="1"/>
          </p:cNvSpPr>
          <p:nvPr>
            <p:ph type="title"/>
          </p:nvPr>
        </p:nvSpPr>
        <p:spPr/>
        <p:txBody>
          <a:bodyPr/>
          <a:lstStyle/>
          <a:p>
            <a:r>
              <a:rPr lang="en-AU" sz="3200" dirty="0"/>
              <a:t>Recent SAET cases</a:t>
            </a:r>
          </a:p>
        </p:txBody>
      </p:sp>
      <p:sp>
        <p:nvSpPr>
          <p:cNvPr id="3" name="Content Placeholder 2">
            <a:extLst>
              <a:ext uri="{FF2B5EF4-FFF2-40B4-BE49-F238E27FC236}">
                <a16:creationId xmlns:a16="http://schemas.microsoft.com/office/drawing/2014/main" id="{75BFE72F-4AA4-4B3D-8223-6A667E3D401E}"/>
              </a:ext>
            </a:extLst>
          </p:cNvPr>
          <p:cNvSpPr>
            <a:spLocks noGrp="1"/>
          </p:cNvSpPr>
          <p:nvPr>
            <p:ph idx="1"/>
          </p:nvPr>
        </p:nvSpPr>
        <p:spPr/>
        <p:txBody>
          <a:bodyPr/>
          <a:lstStyle/>
          <a:p>
            <a:r>
              <a:rPr lang="en-US" i="1" dirty="0" err="1"/>
              <a:t>Rizovski</a:t>
            </a:r>
            <a:r>
              <a:rPr lang="en-US" i="1" dirty="0"/>
              <a:t> v City of West Torrens; Local Government Association Workers Compensation Scheme </a:t>
            </a:r>
            <a:r>
              <a:rPr lang="en-US" dirty="0"/>
              <a:t>[2019] SAET 209 - application to join proceedings for unfair dismissal with proceedings for weekly payments and medical expenses – application denied.</a:t>
            </a:r>
          </a:p>
          <a:p>
            <a:r>
              <a:rPr lang="en-US" i="1" dirty="0"/>
              <a:t>Fulton v SA Police</a:t>
            </a:r>
            <a:r>
              <a:rPr lang="en-US" dirty="0"/>
              <a:t> [2019] SAET 210 – worker granted interim SI status on the basis of a likely 30+% assessment under GEPIC.</a:t>
            </a:r>
          </a:p>
          <a:p>
            <a:r>
              <a:rPr lang="en-US" i="1" dirty="0" err="1"/>
              <a:t>Mujakovic</a:t>
            </a:r>
            <a:r>
              <a:rPr lang="en-US" i="1" dirty="0"/>
              <a:t> v Return to Work Corporation of South Australia </a:t>
            </a:r>
            <a:r>
              <a:rPr lang="en-US" dirty="0"/>
              <a:t>[2019] SAET 211 – organic and non-organic causes of sexual dysfunction – held that AMA5 &amp; IAGs were not complied with as organic causes were not identified.</a:t>
            </a:r>
          </a:p>
          <a:p>
            <a:endParaRPr lang="en-AU" dirty="0"/>
          </a:p>
        </p:txBody>
      </p:sp>
    </p:spTree>
    <p:extLst>
      <p:ext uri="{BB962C8B-B14F-4D97-AF65-F5344CB8AC3E}">
        <p14:creationId xmlns:p14="http://schemas.microsoft.com/office/powerpoint/2010/main" val="34813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375E-082C-4281-9D0A-47FDF0477D43}"/>
              </a:ext>
            </a:extLst>
          </p:cNvPr>
          <p:cNvSpPr>
            <a:spLocks noGrp="1"/>
          </p:cNvSpPr>
          <p:nvPr>
            <p:ph type="title"/>
          </p:nvPr>
        </p:nvSpPr>
        <p:spPr/>
        <p:txBody>
          <a:bodyPr/>
          <a:lstStyle/>
          <a:p>
            <a:r>
              <a:rPr lang="en-AU" sz="3200" dirty="0"/>
              <a:t>Recent SAET cases</a:t>
            </a:r>
          </a:p>
        </p:txBody>
      </p:sp>
      <p:sp>
        <p:nvSpPr>
          <p:cNvPr id="3" name="Content Placeholder 2">
            <a:extLst>
              <a:ext uri="{FF2B5EF4-FFF2-40B4-BE49-F238E27FC236}">
                <a16:creationId xmlns:a16="http://schemas.microsoft.com/office/drawing/2014/main" id="{463E06A9-8AD6-4FEC-9E7B-ED1254D4ED75}"/>
              </a:ext>
            </a:extLst>
          </p:cNvPr>
          <p:cNvSpPr>
            <a:spLocks noGrp="1"/>
          </p:cNvSpPr>
          <p:nvPr>
            <p:ph idx="1"/>
          </p:nvPr>
        </p:nvSpPr>
        <p:spPr/>
        <p:txBody>
          <a:bodyPr/>
          <a:lstStyle/>
          <a:p>
            <a:r>
              <a:rPr lang="en-US" i="1" dirty="0"/>
              <a:t>Department of Premier and Cabinet v Schmidt </a:t>
            </a:r>
            <a:r>
              <a:rPr lang="en-US" dirty="0"/>
              <a:t>[2019] SAET 219 – worker had gastric bypass surgery after compensable knee injury. Cost of surgery held to be compensable.</a:t>
            </a:r>
          </a:p>
          <a:p>
            <a:r>
              <a:rPr lang="en-AU" i="1" dirty="0"/>
              <a:t>BI (Contracting) Pty Ltd v David Jones Ltd </a:t>
            </a:r>
            <a:r>
              <a:rPr lang="en-AU" dirty="0"/>
              <a:t>[2019] SASCFC 138 – worker died of asbestosis in 2008 after working in roof space of David Jones in late 60s &amp; early 70s. Steel parts of roof space had been sprayed with asbestos lagging by BI in 1960s. DJs settled claim then sought contribution from BI, which appealed. Held that BI knew at the time of the spraying that asbestos was very dangerous but did not properly inform DJs. BI found to be liable for a 75% contribution to settlement.</a:t>
            </a:r>
          </a:p>
        </p:txBody>
      </p:sp>
    </p:spTree>
    <p:extLst>
      <p:ext uri="{BB962C8B-B14F-4D97-AF65-F5344CB8AC3E}">
        <p14:creationId xmlns:p14="http://schemas.microsoft.com/office/powerpoint/2010/main" val="2018570125"/>
      </p:ext>
    </p:extLst>
  </p:cSld>
  <p:clrMapOvr>
    <a:masterClrMapping/>
  </p:clrMapOvr>
</p:sld>
</file>

<file path=ppt/theme/theme1.xml><?xml version="1.0" encoding="utf-8"?>
<a:theme xmlns:a="http://schemas.openxmlformats.org/drawingml/2006/main" name="1_SISA Powerpoint 2010 Template">
  <a:themeElements>
    <a:clrScheme name="Default Design 14">
      <a:dk1>
        <a:srgbClr val="000000"/>
      </a:dk1>
      <a:lt1>
        <a:srgbClr val="FFFFFF"/>
      </a:lt1>
      <a:dk2>
        <a:srgbClr val="FFFFFF"/>
      </a:dk2>
      <a:lt2>
        <a:srgbClr val="B2B2B2"/>
      </a:lt2>
      <a:accent1>
        <a:srgbClr val="3FC4FF"/>
      </a:accent1>
      <a:accent2>
        <a:srgbClr val="002A80"/>
      </a:accent2>
      <a:accent3>
        <a:srgbClr val="FFFFFF"/>
      </a:accent3>
      <a:accent4>
        <a:srgbClr val="000000"/>
      </a:accent4>
      <a:accent5>
        <a:srgbClr val="AFDEFF"/>
      </a:accent5>
      <a:accent6>
        <a:srgbClr val="002573"/>
      </a:accent6>
      <a:hlink>
        <a:srgbClr val="0099FF"/>
      </a:hlink>
      <a:folHlink>
        <a:srgbClr val="0054B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DDDDDD"/>
        </a:lt2>
        <a:accent1>
          <a:srgbClr val="3FC4FF"/>
        </a:accent1>
        <a:accent2>
          <a:srgbClr val="002A80"/>
        </a:accent2>
        <a:accent3>
          <a:srgbClr val="FFFFFF"/>
        </a:accent3>
        <a:accent4>
          <a:srgbClr val="000000"/>
        </a:accent4>
        <a:accent5>
          <a:srgbClr val="AFDEFF"/>
        </a:accent5>
        <a:accent6>
          <a:srgbClr val="002573"/>
        </a:accent6>
        <a:hlink>
          <a:srgbClr val="0099FF"/>
        </a:hlink>
        <a:folHlink>
          <a:srgbClr val="0054BA"/>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FF"/>
        </a:dk2>
        <a:lt2>
          <a:srgbClr val="B2B2B2"/>
        </a:lt2>
        <a:accent1>
          <a:srgbClr val="3FC4FF"/>
        </a:accent1>
        <a:accent2>
          <a:srgbClr val="002A80"/>
        </a:accent2>
        <a:accent3>
          <a:srgbClr val="FFFFFF"/>
        </a:accent3>
        <a:accent4>
          <a:srgbClr val="000000"/>
        </a:accent4>
        <a:accent5>
          <a:srgbClr val="AFDEFF"/>
        </a:accent5>
        <a:accent6>
          <a:srgbClr val="002573"/>
        </a:accent6>
        <a:hlink>
          <a:srgbClr val="0099FF"/>
        </a:hlink>
        <a:folHlink>
          <a:srgbClr val="0054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SA.potx" id="{6910D7F4-0E92-44B9-9822-8D1EDAAF1B29}" vid="{736740F1-657A-4B50-B779-0170B38B5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874</Words>
  <Application>Microsoft Office PowerPoint</Application>
  <PresentationFormat>On-screen Show (4:3)</PresentationFormat>
  <Paragraphs>51</Paragraphs>
  <Slides>11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Calibri</vt:lpstr>
      <vt:lpstr>1_SISA Powerpoint 2010 Template</vt:lpstr>
      <vt:lpstr>SISA Update December 2019</vt:lpstr>
      <vt:lpstr>Overall situation</vt:lpstr>
      <vt:lpstr>Proposed changes to Workplace Exposure Standards</vt:lpstr>
      <vt:lpstr>Preedy case</vt:lpstr>
      <vt:lpstr>Implications of Preedy</vt:lpstr>
      <vt:lpstr>SAET proposals for revised case management</vt:lpstr>
      <vt:lpstr>Recent SAET cases</vt:lpstr>
      <vt:lpstr>Recent SAET cases</vt:lpstr>
      <vt:lpstr>Recent SAET cases</vt:lpstr>
      <vt:lpstr>SISA news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SISA Update April 2018</dc:title>
  <dc:creator>Robin Shaw (SISA)</dc:creator>
  <cp:lastModifiedBy>Gail Warren</cp:lastModifiedBy>
  <cp:revision>130</cp:revision>
  <dcterms:created xsi:type="dcterms:W3CDTF">2018-06-08T03:21:51Z</dcterms:created>
  <dcterms:modified xsi:type="dcterms:W3CDTF">2019-12-03T22:40:31Z</dcterms:modified>
</cp:coreProperties>
</file>